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532" r:id="rId2"/>
    <p:sldId id="531" r:id="rId3"/>
    <p:sldId id="483" r:id="rId4"/>
    <p:sldId id="519" r:id="rId5"/>
    <p:sldId id="571" r:id="rId6"/>
    <p:sldId id="572" r:id="rId7"/>
    <p:sldId id="573" r:id="rId8"/>
    <p:sldId id="574" r:id="rId9"/>
    <p:sldId id="575" r:id="rId10"/>
    <p:sldId id="576" r:id="rId11"/>
    <p:sldId id="577" r:id="rId12"/>
    <p:sldId id="578" r:id="rId13"/>
    <p:sldId id="365" r:id="rId14"/>
    <p:sldId id="579" r:id="rId15"/>
    <p:sldId id="580" r:id="rId16"/>
    <p:sldId id="581" r:id="rId17"/>
    <p:sldId id="582" r:id="rId18"/>
    <p:sldId id="583" r:id="rId19"/>
    <p:sldId id="584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7" r:id="rId28"/>
    <p:sldId id="596" r:id="rId29"/>
    <p:sldId id="598" r:id="rId30"/>
    <p:sldId id="599" r:id="rId31"/>
    <p:sldId id="600" r:id="rId32"/>
    <p:sldId id="601" r:id="rId33"/>
    <p:sldId id="602" r:id="rId34"/>
    <p:sldId id="603" r:id="rId35"/>
    <p:sldId id="585" r:id="rId36"/>
    <p:sldId id="586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587" r:id="rId46"/>
    <p:sldId id="588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268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aduck@o365.skku.edu" initials="d" lastIdx="1" clrIdx="0">
    <p:extLst>
      <p:ext uri="{19B8F6BF-5375-455C-9EA6-DF929625EA0E}">
        <p15:presenceInfo xmlns:p15="http://schemas.microsoft.com/office/powerpoint/2012/main" userId="S::draduck@o365.skku.edu::5daffa5a-f723-474a-826d-477dc9fb4a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6E6E6"/>
    <a:srgbClr val="00B050"/>
    <a:srgbClr val="000000"/>
    <a:srgbClr val="F4EE00"/>
    <a:srgbClr val="FFC000"/>
    <a:srgbClr val="FFFFFF"/>
    <a:srgbClr val="FFFF00"/>
    <a:srgbClr val="28517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920" autoAdjust="0"/>
  </p:normalViewPr>
  <p:slideViewPr>
    <p:cSldViewPr snapToGrid="0">
      <p:cViewPr varScale="1">
        <p:scale>
          <a:sx n="81" d="100"/>
          <a:sy n="81" d="100"/>
        </p:scale>
        <p:origin x="13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67A891A8-AF30-495A-9633-47D8EECB5200}" type="datetimeFigureOut">
              <a:rPr lang="ko-KR" altLang="en-US" smtClean="0"/>
              <a:pPr/>
              <a:t>2021-03-08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BF392945-F466-4DE2-B9BF-EB4578BF28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89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59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84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87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3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37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5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35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6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54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5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3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13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04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77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30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7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29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462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88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04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15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0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26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00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11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24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92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97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3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71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5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0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7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46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30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13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41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60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38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59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61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443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8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91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6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7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55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5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25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애초에 시계열 데이터는 예측을 목적으로 하니까 많은 변수들을 한번에</a:t>
            </a:r>
            <a:r>
              <a:rPr lang="en-US" altLang="ko-KR" dirty="0"/>
              <a:t>, </a:t>
            </a:r>
            <a:r>
              <a:rPr lang="ko-KR" altLang="en-US" dirty="0"/>
              <a:t>그러나 정확도를 잃지 않으면서 예측을 할 수 있겠죠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8B4B0-1FA1-4EBE-9749-70AEBBADBA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649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정상화와 검정 </a:t>
            </a:r>
            <a:r>
              <a:rPr lang="ko-KR" altLang="en-US" dirty="0" err="1"/>
              <a:t>나누가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반복됨을 화살표로 보여주기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5426C-F4FB-497B-8596-5EF2B596750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3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1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3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96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90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3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70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6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84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85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1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3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74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6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4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51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9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6A323E76-8415-4965-B0CC-298C0CFA6758}" type="datetimeFigureOut">
              <a:rPr lang="ko-KR" altLang="en-US" smtClean="0"/>
              <a:pPr/>
              <a:t>2021-03-08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8544230F-C56B-46C1-A082-8F6E82EA06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8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-scm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ithub.com/" TargetMode="External"/><Relationship Id="rId4" Type="http://schemas.openxmlformats.org/officeDocument/2006/relationships/image" Target="../media/image1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2780928"/>
            <a:ext cx="507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36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36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1956" y="5374980"/>
            <a:ext cx="31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즐거운 학회장팀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권남택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박서영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6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2E2775AA-68AF-4F79-AFAF-5C455E5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22" y="2845567"/>
            <a:ext cx="2905878" cy="38767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9B6EE6-98C0-41A1-B5AF-608F08F1B0FD}"/>
              </a:ext>
            </a:extLst>
          </p:cNvPr>
          <p:cNvSpPr/>
          <p:nvPr/>
        </p:nvSpPr>
        <p:spPr>
          <a:xfrm>
            <a:off x="6183985" y="2817200"/>
            <a:ext cx="2960016" cy="39051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4606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통계학과 나와서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잘쓰고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그럭저럭 할 줄 아니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일단 서류는 통과하겠지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59397B-0AB3-4C94-8EFC-CCBA1EB9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5" t="13207" r="50721" b="46252"/>
          <a:stretch/>
        </p:blipFill>
        <p:spPr>
          <a:xfrm>
            <a:off x="0" y="1846120"/>
            <a:ext cx="5344997" cy="3169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4A0A66-688C-4307-8DCD-02628B23C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34" t="13860" r="55052" b="68620"/>
          <a:stretch/>
        </p:blipFill>
        <p:spPr>
          <a:xfrm>
            <a:off x="165489" y="5286047"/>
            <a:ext cx="4331097" cy="12850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762D33-E85E-48F3-8A48-EDCE391EF6EF}"/>
              </a:ext>
            </a:extLst>
          </p:cNvPr>
          <p:cNvSpPr/>
          <p:nvPr/>
        </p:nvSpPr>
        <p:spPr>
          <a:xfrm>
            <a:off x="3489170" y="6306901"/>
            <a:ext cx="828306" cy="1504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804DFF-97F4-435A-9910-0CFEC81D7C78}"/>
              </a:ext>
            </a:extLst>
          </p:cNvPr>
          <p:cNvSpPr/>
          <p:nvPr/>
        </p:nvSpPr>
        <p:spPr>
          <a:xfrm>
            <a:off x="308905" y="4803984"/>
            <a:ext cx="514313" cy="1504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9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2E2775AA-68AF-4F79-AFAF-5C455E59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22" y="2845567"/>
            <a:ext cx="2905878" cy="3876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4606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통계학과 나와서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잘쓰고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그럭저럭 할 줄 아니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일단 서류는 통과하겠지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59397B-0AB3-4C94-8EFC-CCBA1EB9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5" t="13207" r="50721" b="46252"/>
          <a:stretch/>
        </p:blipFill>
        <p:spPr>
          <a:xfrm>
            <a:off x="0" y="1846120"/>
            <a:ext cx="5344997" cy="3169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4A0A66-688C-4307-8DCD-02628B23C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34" t="13860" r="55052" b="68620"/>
          <a:stretch/>
        </p:blipFill>
        <p:spPr>
          <a:xfrm>
            <a:off x="165489" y="5286047"/>
            <a:ext cx="4331097" cy="12850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762D33-E85E-48F3-8A48-EDCE391EF6EF}"/>
              </a:ext>
            </a:extLst>
          </p:cNvPr>
          <p:cNvSpPr/>
          <p:nvPr/>
        </p:nvSpPr>
        <p:spPr>
          <a:xfrm>
            <a:off x="3489170" y="6306901"/>
            <a:ext cx="828306" cy="15046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21D60D-04B4-425E-AF66-FC55075D0D9D}"/>
              </a:ext>
            </a:extLst>
          </p:cNvPr>
          <p:cNvSpPr/>
          <p:nvPr/>
        </p:nvSpPr>
        <p:spPr>
          <a:xfrm>
            <a:off x="0" y="1700594"/>
            <a:ext cx="9144000" cy="502174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81964A-B545-439E-A3CB-FCC226260B26}"/>
              </a:ext>
            </a:extLst>
          </p:cNvPr>
          <p:cNvSpPr/>
          <p:nvPr/>
        </p:nvSpPr>
        <p:spPr>
          <a:xfrm>
            <a:off x="475923" y="3928731"/>
            <a:ext cx="833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F4EE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깃헙</a:t>
            </a:r>
            <a:r>
              <a:rPr lang="ko-KR" altLang="en-US" sz="2800" dirty="0">
                <a:solidFill>
                  <a:srgbClr val="F4EE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관리가 안되어 있어서 문제 발생하지는 말자</a:t>
            </a:r>
            <a:r>
              <a:rPr lang="en-US" altLang="ko-KR" sz="2800" dirty="0">
                <a:solidFill>
                  <a:srgbClr val="F4EE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…!!</a:t>
            </a:r>
          </a:p>
        </p:txBody>
      </p:sp>
    </p:spTree>
    <p:extLst>
      <p:ext uri="{BB962C8B-B14F-4D97-AF65-F5344CB8AC3E}">
        <p14:creationId xmlns:p14="http://schemas.microsoft.com/office/powerpoint/2010/main" val="407251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53225"/>
            <a:ext cx="439248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8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28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019207"/>
            <a:ext cx="3456384" cy="199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72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79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(Git)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FB8E2F-5216-4B98-BD91-D85B79BE268D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96D9-749F-4A8B-86F3-8EB37037F861}"/>
              </a:ext>
            </a:extLst>
          </p:cNvPr>
          <p:cNvSpPr/>
          <p:nvPr/>
        </p:nvSpPr>
        <p:spPr>
          <a:xfrm>
            <a:off x="444173" y="2081959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형상관리도구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버전관리시스템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 하나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F3E2E-94CF-4F0A-8030-4CEB8C445CE0}"/>
              </a:ext>
            </a:extLst>
          </p:cNvPr>
          <p:cNvSpPr/>
          <p:nvPr/>
        </p:nvSpPr>
        <p:spPr>
          <a:xfrm>
            <a:off x="873113" y="2487928"/>
            <a:ext cx="5433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Git, CVS, SVN,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비트버킷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다양한 것들이 있지만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B821B-DDAA-4812-AC91-C84BBE2C299C}"/>
              </a:ext>
            </a:extLst>
          </p:cNvPr>
          <p:cNvSpPr/>
          <p:nvPr/>
        </p:nvSpPr>
        <p:spPr>
          <a:xfrm>
            <a:off x="444173" y="3228945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20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분산형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 시스템을 지니는 것이 특징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51D2B-4950-4C8E-AD21-A3D2E0DE0211}"/>
              </a:ext>
            </a:extLst>
          </p:cNvPr>
          <p:cNvSpPr/>
          <p:nvPr/>
        </p:nvSpPr>
        <p:spPr>
          <a:xfrm>
            <a:off x="873113" y="3640596"/>
            <a:ext cx="738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여러명의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개발자가 특정 프로젝트를 자신의 컴퓨터로 협업하여 개발하며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로컬저장소에 소스코드와 히스토리를 분산해 저장 가능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8FAC-B450-4817-8A55-62B7556D8BE5}"/>
              </a:ext>
            </a:extLst>
          </p:cNvPr>
          <p:cNvSpPr txBox="1"/>
          <p:nvPr/>
        </p:nvSpPr>
        <p:spPr>
          <a:xfrm>
            <a:off x="378140" y="5194199"/>
            <a:ext cx="838772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주제분석에서는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버전관리가 엄청난 메인 이슈가 되지는 않음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오히려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협업을 새로 익혀야 하는 문제 발생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9C66FC-CCF8-4BA9-9B3E-174301C2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22" y="1315247"/>
            <a:ext cx="740038" cy="3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4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(Git)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FB8E2F-5216-4B98-BD91-D85B79BE268D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A96D0FC-CFF3-4088-B1EE-F4B59C84F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22" y="1315247"/>
            <a:ext cx="740038" cy="3090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96D9-749F-4A8B-86F3-8EB37037F861}"/>
              </a:ext>
            </a:extLst>
          </p:cNvPr>
          <p:cNvSpPr/>
          <p:nvPr/>
        </p:nvSpPr>
        <p:spPr>
          <a:xfrm>
            <a:off x="444173" y="2081959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형상관리도구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버전관리시스템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 하나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F3E2E-94CF-4F0A-8030-4CEB8C445CE0}"/>
              </a:ext>
            </a:extLst>
          </p:cNvPr>
          <p:cNvSpPr/>
          <p:nvPr/>
        </p:nvSpPr>
        <p:spPr>
          <a:xfrm>
            <a:off x="873113" y="2487928"/>
            <a:ext cx="5433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Git, CVS, SVN,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비트버킷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다양한 것들이 있지만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Git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B821B-DDAA-4812-AC91-C84BBE2C299C}"/>
              </a:ext>
            </a:extLst>
          </p:cNvPr>
          <p:cNvSpPr/>
          <p:nvPr/>
        </p:nvSpPr>
        <p:spPr>
          <a:xfrm>
            <a:off x="444173" y="3228945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분산형 관리 시스템을 지니는 것이 특징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51D2B-4950-4C8E-AD21-A3D2E0DE0211}"/>
              </a:ext>
            </a:extLst>
          </p:cNvPr>
          <p:cNvSpPr/>
          <p:nvPr/>
        </p:nvSpPr>
        <p:spPr>
          <a:xfrm>
            <a:off x="873113" y="3640596"/>
            <a:ext cx="738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여러명의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개발자가 특정 프로젝트를 자신의 컴퓨터로 협업하여 개발하며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로컬저장소에 소스코드와 히스토리를 분산해 저장 가능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8FAC-B450-4817-8A55-62B7556D8BE5}"/>
              </a:ext>
            </a:extLst>
          </p:cNvPr>
          <p:cNvSpPr txBox="1"/>
          <p:nvPr/>
        </p:nvSpPr>
        <p:spPr>
          <a:xfrm>
            <a:off x="378140" y="5194199"/>
            <a:ext cx="838772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주제분석에서는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버전관리가 엄청난 메인 이슈가 되지는 않음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오히려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협업을 새로 익혀야 하는 문제 발생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9E4F7-D202-4377-B651-3A44FF014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594"/>
            <a:ext cx="9144000" cy="50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1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(Git)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FB8E2F-5216-4B98-BD91-D85B79BE268D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96D9-749F-4A8B-86F3-8EB37037F861}"/>
              </a:ext>
            </a:extLst>
          </p:cNvPr>
          <p:cNvSpPr/>
          <p:nvPr/>
        </p:nvSpPr>
        <p:spPr>
          <a:xfrm>
            <a:off x="444173" y="2081959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형상관리도구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버전관리시스템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 하나 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F3E2E-94CF-4F0A-8030-4CEB8C445CE0}"/>
              </a:ext>
            </a:extLst>
          </p:cNvPr>
          <p:cNvSpPr/>
          <p:nvPr/>
        </p:nvSpPr>
        <p:spPr>
          <a:xfrm>
            <a:off x="873113" y="2487928"/>
            <a:ext cx="5433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Git, CVS, SVN,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비트버킷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다양한 것들이 있지만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Git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짱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B821B-DDAA-4812-AC91-C84BBE2C299C}"/>
              </a:ext>
            </a:extLst>
          </p:cNvPr>
          <p:cNvSpPr/>
          <p:nvPr/>
        </p:nvSpPr>
        <p:spPr>
          <a:xfrm>
            <a:off x="444173" y="3228945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분산형 관리 시스템을 지니는 것이 특징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51D2B-4950-4C8E-AD21-A3D2E0DE0211}"/>
              </a:ext>
            </a:extLst>
          </p:cNvPr>
          <p:cNvSpPr/>
          <p:nvPr/>
        </p:nvSpPr>
        <p:spPr>
          <a:xfrm>
            <a:off x="873113" y="3640596"/>
            <a:ext cx="7384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여러명의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개발자가 특정 프로젝트를 자신의 컴퓨터로 협업하여 개발하며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로컬저장소에 소스코드와 히스토리를 분산해 저장 가능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8FAC-B450-4817-8A55-62B7556D8BE5}"/>
              </a:ext>
            </a:extLst>
          </p:cNvPr>
          <p:cNvSpPr txBox="1"/>
          <p:nvPr/>
        </p:nvSpPr>
        <p:spPr>
          <a:xfrm>
            <a:off x="378140" y="5194199"/>
            <a:ext cx="838772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우리의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주제분석에서는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버전관리가 엄청난 메인 이슈가 되지는 않음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오히려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협업을 새로 익혀야 하는 문제 발생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EEF748-9FA1-4802-BD05-ECBF7DDA8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0194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192DD-2059-432E-9A2E-5929D4767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22" y="1315247"/>
            <a:ext cx="740038" cy="3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FB8E2F-5216-4B98-BD91-D85B79BE268D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96D9-749F-4A8B-86F3-8EB37037F861}"/>
              </a:ext>
            </a:extLst>
          </p:cNvPr>
          <p:cNvSpPr/>
          <p:nvPr/>
        </p:nvSpPr>
        <p:spPr>
          <a:xfrm>
            <a:off x="444173" y="2081959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</a:t>
            </a:r>
            <a:r>
              <a:rPr lang="ko-KR" altLang="en-US" sz="20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원격저장소</a:t>
            </a:r>
            <a:endParaRPr lang="en-US" altLang="ko-KR" sz="2000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F3E2E-94CF-4F0A-8030-4CEB8C445CE0}"/>
              </a:ext>
            </a:extLst>
          </p:cNvPr>
          <p:cNvSpPr/>
          <p:nvPr/>
        </p:nvSpPr>
        <p:spPr>
          <a:xfrm>
            <a:off x="873113" y="2487928"/>
            <a:ext cx="5433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로컬저장소와 연결되어 동기화되는 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저장소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B821B-DDAA-4812-AC91-C84BBE2C299C}"/>
              </a:ext>
            </a:extLst>
          </p:cNvPr>
          <p:cNvSpPr/>
          <p:nvPr/>
        </p:nvSpPr>
        <p:spPr>
          <a:xfrm>
            <a:off x="444173" y="3228945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프로젝트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코드들을 저장하고 증명할 수 있는 공간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8FAC-B450-4817-8A55-62B7556D8BE5}"/>
              </a:ext>
            </a:extLst>
          </p:cNvPr>
          <p:cNvSpPr txBox="1"/>
          <p:nvPr/>
        </p:nvSpPr>
        <p:spPr>
          <a:xfrm>
            <a:off x="378140" y="5194199"/>
            <a:ext cx="838772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변경 내용들을 그대로 원격저장소로 옮겨서 저장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매일매일 저장하면 </a:t>
            </a:r>
            <a:r>
              <a:rPr lang="ko-KR" altLang="en-US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잔디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파랗고 </a:t>
            </a:r>
            <a:r>
              <a:rPr lang="ko-KR" altLang="en-US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이쁘게</a:t>
            </a:r>
            <a:r>
              <a:rPr lang="ko-KR" altLang="en-US" dirty="0">
                <a:solidFill>
                  <a:srgbClr val="00B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가꿔짐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F6135E6-D41F-44FF-868D-1EF695FBD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6990992" y="1227331"/>
            <a:ext cx="1653387" cy="484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BB074C-7E4B-4719-B46C-6D2D14240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42" t="41519" r="11237" b="35626"/>
          <a:stretch/>
        </p:blipFill>
        <p:spPr>
          <a:xfrm>
            <a:off x="899592" y="3735371"/>
            <a:ext cx="5433419" cy="11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0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FB8E2F-5216-4B98-BD91-D85B79BE268D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96D9-749F-4A8B-86F3-8EB37037F861}"/>
              </a:ext>
            </a:extLst>
          </p:cNvPr>
          <p:cNvSpPr/>
          <p:nvPr/>
        </p:nvSpPr>
        <p:spPr>
          <a:xfrm>
            <a:off x="444173" y="2081959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원격저장소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F3E2E-94CF-4F0A-8030-4CEB8C445CE0}"/>
              </a:ext>
            </a:extLst>
          </p:cNvPr>
          <p:cNvSpPr/>
          <p:nvPr/>
        </p:nvSpPr>
        <p:spPr>
          <a:xfrm>
            <a:off x="873113" y="2487928"/>
            <a:ext cx="5433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로컬저장소와 연결되어 동기화되는 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저장소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4B821B-DDAA-4812-AC91-C84BBE2C299C}"/>
              </a:ext>
            </a:extLst>
          </p:cNvPr>
          <p:cNvSpPr/>
          <p:nvPr/>
        </p:nvSpPr>
        <p:spPr>
          <a:xfrm>
            <a:off x="444173" y="3228945"/>
            <a:ext cx="8200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프로젝트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코드들을 저장하고 증명할 수 있는 공간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C8FAC-B450-4817-8A55-62B7556D8BE5}"/>
              </a:ext>
            </a:extLst>
          </p:cNvPr>
          <p:cNvSpPr txBox="1"/>
          <p:nvPr/>
        </p:nvSpPr>
        <p:spPr>
          <a:xfrm>
            <a:off x="378140" y="5194199"/>
            <a:ext cx="838772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변경 내용들을 그대로 원격저장소로 옮겨서 저장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매일매일 저장하면 잔디가 파랗고 이쁘게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가꿔짐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F6135E6-D41F-44FF-868D-1EF695FBD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6990992" y="1227331"/>
            <a:ext cx="1653387" cy="484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BB074C-7E4B-4719-B46C-6D2D14240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42" t="41519" r="11237" b="35626"/>
          <a:stretch/>
        </p:blipFill>
        <p:spPr>
          <a:xfrm>
            <a:off x="899592" y="3735371"/>
            <a:ext cx="5433419" cy="117554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5B4C9D-DC64-4962-8F18-ED30DDBB4AC0}"/>
              </a:ext>
            </a:extLst>
          </p:cNvPr>
          <p:cNvSpPr/>
          <p:nvPr/>
        </p:nvSpPr>
        <p:spPr>
          <a:xfrm>
            <a:off x="0" y="1700594"/>
            <a:ext cx="9144000" cy="5021744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363E4-1FF4-4D32-9C8C-38783CA19A16}"/>
              </a:ext>
            </a:extLst>
          </p:cNvPr>
          <p:cNvSpPr txBox="1"/>
          <p:nvPr/>
        </p:nvSpPr>
        <p:spPr>
          <a:xfrm>
            <a:off x="2518746" y="2671188"/>
            <a:ext cx="410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</a:t>
            </a:r>
            <a:r>
              <a:rPr lang="ko-KR" altLang="en-US" sz="28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내용보다는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D61F4-A936-4B93-913B-6DD069BD0C0F}"/>
              </a:ext>
            </a:extLst>
          </p:cNvPr>
          <p:cNvSpPr txBox="1"/>
          <p:nvPr/>
        </p:nvSpPr>
        <p:spPr>
          <a:xfrm>
            <a:off x="1878413" y="3773288"/>
            <a:ext cx="5603197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어떻게 내 파일들을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있는지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어떻게 </a:t>
            </a:r>
            <a:r>
              <a:rPr lang="en-US" altLang="ko-KR" sz="2000" dirty="0" err="1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 </a:t>
            </a:r>
            <a:r>
              <a:rPr lang="ko-KR" altLang="en-US" sz="20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있는지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55F40-E0F7-4A63-885A-45F4A5C646A5}"/>
              </a:ext>
            </a:extLst>
          </p:cNvPr>
          <p:cNvSpPr txBox="1"/>
          <p:nvPr/>
        </p:nvSpPr>
        <p:spPr>
          <a:xfrm>
            <a:off x="3910593" y="5917292"/>
            <a:ext cx="5044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원리에 관심있으면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피셋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카페에 </a:t>
            </a:r>
            <a:r>
              <a:rPr lang="ko-KR" altLang="en-US" sz="1600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김선식 선배님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게시물 참고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!!!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84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53225"/>
            <a:ext cx="439248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endParaRPr lang="en-US" altLang="ko-KR" sz="28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019207"/>
            <a:ext cx="3456384" cy="199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72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2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Install Git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6B73218-04F4-4FAD-B97A-04267A8C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0" y="1972061"/>
            <a:ext cx="6052008" cy="3925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286368-B2CB-4927-B521-BC89D53A1D5A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http://git-scm.com/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다운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7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3907" y="2658123"/>
            <a:ext cx="3997972" cy="3252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2096845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4110" y="2658123"/>
            <a:ext cx="3697566" cy="308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관리의 필요성</a:t>
            </a:r>
            <a:endParaRPr lang="en-US" altLang="ko-KR" sz="20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&amp; </a:t>
            </a:r>
            <a:r>
              <a:rPr lang="en-US" altLang="ko-KR" sz="20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20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endParaRPr lang="en-US" altLang="ko-KR" sz="20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</a:t>
            </a:r>
            <a:endParaRPr lang="en-US" altLang="ko-KR" sz="20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4987" y="823944"/>
            <a:ext cx="3456384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endParaRPr lang="ko-KR" altLang="en-US" sz="40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72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Bash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E9A9DB0-FE4F-439F-AB04-4AA8D561A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" t="35126" r="79021" b="27145"/>
          <a:stretch/>
        </p:blipFill>
        <p:spPr>
          <a:xfrm>
            <a:off x="5373279" y="2816927"/>
            <a:ext cx="3580564" cy="36875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422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코드와 명령어로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시스템을 조작가능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5C653-E1E4-4152-B3B9-96DF7ADEDDF8}"/>
              </a:ext>
            </a:extLst>
          </p:cNvPr>
          <p:cNvSpPr/>
          <p:nvPr/>
        </p:nvSpPr>
        <p:spPr>
          <a:xfrm>
            <a:off x="444173" y="2884077"/>
            <a:ext cx="437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리눅스 기반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cmd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창이라고 생각하면 편함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8F4ADA-25A6-4D84-A2AE-6D69BE8D839C}"/>
              </a:ext>
            </a:extLst>
          </p:cNvPr>
          <p:cNvSpPr/>
          <p:nvPr/>
        </p:nvSpPr>
        <p:spPr>
          <a:xfrm>
            <a:off x="444173" y="3684744"/>
            <a:ext cx="437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GUI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 Tree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있지만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Bash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더 많이 쓰임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DA560B-8118-43AF-8EBE-14B0A0FBE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31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Repository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422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관리하고자 하는 폴더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우클릭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5C653-E1E4-4152-B3B9-96DF7ADEDDF8}"/>
              </a:ext>
            </a:extLst>
          </p:cNvPr>
          <p:cNvSpPr/>
          <p:nvPr/>
        </p:nvSpPr>
        <p:spPr>
          <a:xfrm>
            <a:off x="444173" y="2884077"/>
            <a:ext cx="437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Bash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클릭해서 실행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8F4ADA-25A6-4D84-A2AE-6D69BE8D839C}"/>
              </a:ext>
            </a:extLst>
          </p:cNvPr>
          <p:cNvSpPr/>
          <p:nvPr/>
        </p:nvSpPr>
        <p:spPr>
          <a:xfrm>
            <a:off x="444173" y="3684744"/>
            <a:ext cx="4372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명령어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pwd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: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디렉토리 조회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: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디렉토리 변경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mkdir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: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디렉토리 만들기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: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디렉토리 파일 이름 확인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–al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현재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디렉토피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파일 정보 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E691C2-14D0-4525-B01B-47015DD82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8" t="38700" r="50000" b="18167"/>
          <a:stretch/>
        </p:blipFill>
        <p:spPr>
          <a:xfrm>
            <a:off x="4712289" y="2884077"/>
            <a:ext cx="4350629" cy="370473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1DCF4E-5313-4C40-858F-699EE02D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7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init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422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디렉토리에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Repository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5C653-E1E4-4152-B3B9-96DF7ADEDDF8}"/>
              </a:ext>
            </a:extLst>
          </p:cNvPr>
          <p:cNvSpPr/>
          <p:nvPr/>
        </p:nvSpPr>
        <p:spPr>
          <a:xfrm>
            <a:off x="444173" y="2884077"/>
            <a:ext cx="4372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실행하면 폴더 안에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.git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8F4ADA-25A6-4D84-A2AE-6D69BE8D839C}"/>
              </a:ext>
            </a:extLst>
          </p:cNvPr>
          <p:cNvSpPr/>
          <p:nvPr/>
        </p:nvSpPr>
        <p:spPr>
          <a:xfrm>
            <a:off x="444173" y="3684744"/>
            <a:ext cx="437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숨겨진 파일이므로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숨김파일을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설정해야함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0E4391-6951-41B3-8447-F0661425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42" y="3291124"/>
            <a:ext cx="5300774" cy="3353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FF81DEC-2705-4E3F-8D16-2972136388B6}"/>
              </a:ext>
            </a:extLst>
          </p:cNvPr>
          <p:cNvSpPr/>
          <p:nvPr/>
        </p:nvSpPr>
        <p:spPr>
          <a:xfrm>
            <a:off x="6231116" y="6066266"/>
            <a:ext cx="300546" cy="16646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C27F2C-03F3-49C5-B9EE-24452162F1C7}"/>
              </a:ext>
            </a:extLst>
          </p:cNvPr>
          <p:cNvSpPr/>
          <p:nvPr/>
        </p:nvSpPr>
        <p:spPr>
          <a:xfrm>
            <a:off x="3825369" y="5128182"/>
            <a:ext cx="680644" cy="12254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23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config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6757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config --global user.name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        사용자 이름 설정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config --global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user.email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      사용자 메일 설정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76496-37B6-446C-94D2-1F27E36367AB}"/>
              </a:ext>
            </a:extLst>
          </p:cNvPr>
          <p:cNvSpPr/>
          <p:nvPr/>
        </p:nvSpPr>
        <p:spPr>
          <a:xfrm>
            <a:off x="444172" y="3036892"/>
            <a:ext cx="570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 지정해주면 이후에 지정해줄 필요는 없음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A6CBF3-987E-4CCD-B951-78AE8B2E7835}"/>
              </a:ext>
            </a:extLst>
          </p:cNvPr>
          <p:cNvSpPr/>
          <p:nvPr/>
        </p:nvSpPr>
        <p:spPr>
          <a:xfrm>
            <a:off x="444173" y="3714826"/>
            <a:ext cx="3515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통일된 이름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설정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74B464-AA16-491B-BA05-000E4A009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9" b="33622"/>
          <a:stretch/>
        </p:blipFill>
        <p:spPr>
          <a:xfrm>
            <a:off x="3238942" y="4129711"/>
            <a:ext cx="5815953" cy="25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7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status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status     :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저장소의 상태 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76496-37B6-446C-94D2-1F27E36367AB}"/>
              </a:ext>
            </a:extLst>
          </p:cNvPr>
          <p:cNvSpPr/>
          <p:nvPr/>
        </p:nvSpPr>
        <p:spPr>
          <a:xfrm>
            <a:off x="444172" y="2759893"/>
            <a:ext cx="5702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추적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(Tracked)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있는 파일과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그렇지 않은 파일을 보여줌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EE0897F-4467-49B3-9052-65D4CB104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4766" b="9864"/>
          <a:stretch/>
        </p:blipFill>
        <p:spPr>
          <a:xfrm>
            <a:off x="2254231" y="4209414"/>
            <a:ext cx="6757905" cy="24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5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add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add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: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파일을 추적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(track)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14431D-379D-42D6-B2C6-B103288E6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80" r="7591"/>
          <a:stretch/>
        </p:blipFill>
        <p:spPr>
          <a:xfrm>
            <a:off x="2473449" y="4001073"/>
            <a:ext cx="6557430" cy="26438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F92D8E-2C25-4E59-8ED2-C5703C427FB8}"/>
              </a:ext>
            </a:extLst>
          </p:cNvPr>
          <p:cNvSpPr/>
          <p:nvPr/>
        </p:nvSpPr>
        <p:spPr>
          <a:xfrm>
            <a:off x="444172" y="2759893"/>
            <a:ext cx="57021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파일을 추적 시작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만들어진 파일명이 깔끔하지 않으면 사용하기 좋음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3669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commit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commit –m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커밋메시지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: 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추적중인 파일의 버전을 생성하기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F92D8E-2C25-4E59-8ED2-C5703C427FB8}"/>
              </a:ext>
            </a:extLst>
          </p:cNvPr>
          <p:cNvSpPr/>
          <p:nvPr/>
        </p:nvSpPr>
        <p:spPr>
          <a:xfrm>
            <a:off x="444172" y="2759893"/>
            <a:ext cx="570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전까지는 버전이 관리되지 않음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9115B-A34E-4A75-9228-429349313364}"/>
              </a:ext>
            </a:extLst>
          </p:cNvPr>
          <p:cNvSpPr/>
          <p:nvPr/>
        </p:nvSpPr>
        <p:spPr>
          <a:xfrm>
            <a:off x="444172" y="3437827"/>
            <a:ext cx="6557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추적중인 파일을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커밋해두면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파일에 변경이 있음을 파악 가능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DCB2884-3CD5-43D6-9E83-AC01BF464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7" r="7591"/>
          <a:stretch/>
        </p:blipFill>
        <p:spPr>
          <a:xfrm>
            <a:off x="2485093" y="4384962"/>
            <a:ext cx="6557430" cy="22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4" y="2081959"/>
            <a:ext cx="2187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작성하고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add, 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실행해보자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5" name="그림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96A9D337-5135-4862-BD9D-4556014C7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2935" r="57008" b="47875"/>
          <a:stretch/>
        </p:blipFill>
        <p:spPr>
          <a:xfrm>
            <a:off x="3713046" y="2081959"/>
            <a:ext cx="4986780" cy="30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3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4" y="2081959"/>
            <a:ext cx="2187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작성하고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add, 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실행해보자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AE6432-774C-4E6F-ACAB-0608009A9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" r="4766" b="7485"/>
          <a:stretch/>
        </p:blipFill>
        <p:spPr>
          <a:xfrm>
            <a:off x="2903443" y="2138165"/>
            <a:ext cx="6070875" cy="44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69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4" y="2081959"/>
            <a:ext cx="2327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수정하고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변경사항을 확인하자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4F55FE-FC85-44D7-8797-24736C0E7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" r="60155" b="41207"/>
          <a:stretch/>
        </p:blipFill>
        <p:spPr>
          <a:xfrm>
            <a:off x="3587256" y="2138165"/>
            <a:ext cx="5112570" cy="38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53225"/>
            <a:ext cx="439248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  <a:endParaRPr lang="en-US" altLang="ko-KR" sz="28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019207"/>
            <a:ext cx="3456384" cy="199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72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84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4" y="2081959"/>
            <a:ext cx="2327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수정하고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변경사항을 확인하자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CE7E7B-D638-44B2-8ED8-A25FE87D8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" r="4700"/>
          <a:stretch/>
        </p:blipFill>
        <p:spPr>
          <a:xfrm>
            <a:off x="3153314" y="2138165"/>
            <a:ext cx="5772789" cy="4310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EE07D-DFEF-4445-957B-7C813BA3A012}"/>
              </a:ext>
            </a:extLst>
          </p:cNvPr>
          <p:cNvSpPr/>
          <p:nvPr/>
        </p:nvSpPr>
        <p:spPr>
          <a:xfrm>
            <a:off x="444173" y="3109655"/>
            <a:ext cx="2562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파일이라고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19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4" y="2081959"/>
            <a:ext cx="2327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코드를 수정하고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변경사항을 확인하자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EE07D-DFEF-4445-957B-7C813BA3A012}"/>
              </a:ext>
            </a:extLst>
          </p:cNvPr>
          <p:cNvSpPr/>
          <p:nvPr/>
        </p:nvSpPr>
        <p:spPr>
          <a:xfrm>
            <a:off x="444173" y="3109655"/>
            <a:ext cx="2562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파일이라고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필요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0A95C05-A139-4DAF-B01E-916DFE56A5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95" r="9047"/>
          <a:stretch/>
        </p:blipFill>
        <p:spPr>
          <a:xfrm>
            <a:off x="3420848" y="2081959"/>
            <a:ext cx="5363853" cy="25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2657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하는게 귀찮다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EE07D-DFEF-4445-957B-7C813BA3A012}"/>
              </a:ext>
            </a:extLst>
          </p:cNvPr>
          <p:cNvSpPr/>
          <p:nvPr/>
        </p:nvSpPr>
        <p:spPr>
          <a:xfrm>
            <a:off x="444173" y="3109655"/>
            <a:ext cx="256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그냥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commit –a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4F78CDD-6F15-4212-88AB-58252C0C07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8" r="9541"/>
          <a:stretch/>
        </p:blipFill>
        <p:spPr>
          <a:xfrm>
            <a:off x="3143039" y="2081959"/>
            <a:ext cx="5641662" cy="3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6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44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example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2657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commit 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EE07D-DFEF-4445-957B-7C813BA3A012}"/>
              </a:ext>
            </a:extLst>
          </p:cNvPr>
          <p:cNvSpPr/>
          <p:nvPr/>
        </p:nvSpPr>
        <p:spPr>
          <a:xfrm>
            <a:off x="444173" y="2832656"/>
            <a:ext cx="256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누르면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메시지 작성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1D69111-B2F9-4FA9-9DDE-1CD9346B6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5" r="6161"/>
          <a:stretch/>
        </p:blipFill>
        <p:spPr>
          <a:xfrm>
            <a:off x="3180515" y="1967789"/>
            <a:ext cx="5604186" cy="41345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698464-9A5A-4DD9-A1BD-4C9AA27E1127}"/>
              </a:ext>
            </a:extLst>
          </p:cNvPr>
          <p:cNvSpPr/>
          <p:nvPr/>
        </p:nvSpPr>
        <p:spPr>
          <a:xfrm>
            <a:off x="444173" y="3860352"/>
            <a:ext cx="256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‘esc’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작성단계 빠져나옴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EC52CB-E8B3-4DBE-8947-B97CF0B2D252}"/>
              </a:ext>
            </a:extLst>
          </p:cNvPr>
          <p:cNvSpPr/>
          <p:nvPr/>
        </p:nvSpPr>
        <p:spPr>
          <a:xfrm>
            <a:off x="444173" y="4888048"/>
            <a:ext cx="2657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‘: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wq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 후 빠져나오기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294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log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45F72F-6856-42C0-8015-D34F5623D94C}"/>
              </a:ext>
            </a:extLst>
          </p:cNvPr>
          <p:cNvSpPr/>
          <p:nvPr/>
        </p:nvSpPr>
        <p:spPr>
          <a:xfrm>
            <a:off x="444173" y="2081959"/>
            <a:ext cx="2657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log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지금까지 변경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FDB94-C75F-4658-A45B-B718B8DE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50" y="1084235"/>
            <a:ext cx="771051" cy="77105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DCEBC6-3312-4FC6-9073-F645F15A8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" r="6161"/>
          <a:stretch/>
        </p:blipFill>
        <p:spPr>
          <a:xfrm>
            <a:off x="3007150" y="1981688"/>
            <a:ext cx="5707432" cy="44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2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53225"/>
            <a:ext cx="439248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  <a:endParaRPr lang="en-US" altLang="ko-KR" sz="2800" b="1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019207"/>
            <a:ext cx="3456384" cy="199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72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42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2A903504-4F4D-47A6-8B05-3ED13F7F6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r="1133" b="7999"/>
          <a:stretch/>
        </p:blipFill>
        <p:spPr>
          <a:xfrm>
            <a:off x="0" y="1846119"/>
            <a:ext cx="9157884" cy="4202148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28330-EBCA-41A3-A869-C6405D609BD9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5"/>
              </a:rPr>
              <a:t>http://github.com/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가입 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126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28330-EBCA-41A3-A869-C6405D609BD9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 프로필로 이동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7" name="그림 6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D36B243B-BC46-4C6B-889C-A34D6B319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 r="1133" b="9211"/>
          <a:stretch/>
        </p:blipFill>
        <p:spPr>
          <a:xfrm>
            <a:off x="0" y="1874216"/>
            <a:ext cx="9144000" cy="40889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790D0D-4418-4467-9E9C-5E7F575947E4}"/>
              </a:ext>
            </a:extLst>
          </p:cNvPr>
          <p:cNvSpPr/>
          <p:nvPr/>
        </p:nvSpPr>
        <p:spPr>
          <a:xfrm>
            <a:off x="3540939" y="2590017"/>
            <a:ext cx="870805" cy="26630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37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728330-EBCA-41A3-A869-C6405D609BD9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Repository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이동해서 새로운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Repository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336B7FD9-34DD-40E4-B3BC-45A0C0D01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 r="1134" b="15581"/>
          <a:stretch/>
        </p:blipFill>
        <p:spPr>
          <a:xfrm>
            <a:off x="0" y="2043816"/>
            <a:ext cx="9144000" cy="37729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DB343E-CE1B-4A7B-8660-69EECBFF2BB2}"/>
              </a:ext>
            </a:extLst>
          </p:cNvPr>
          <p:cNvSpPr/>
          <p:nvPr/>
        </p:nvSpPr>
        <p:spPr>
          <a:xfrm>
            <a:off x="7729979" y="3044859"/>
            <a:ext cx="575035" cy="348791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C2DA32-6032-4E19-864A-800C4B3D73B4}"/>
              </a:ext>
            </a:extLst>
          </p:cNvPr>
          <p:cNvSpPr/>
          <p:nvPr/>
        </p:nvSpPr>
        <p:spPr>
          <a:xfrm>
            <a:off x="3480061" y="2696068"/>
            <a:ext cx="978817" cy="348791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3730FDCE-E651-4C36-BF27-5C91174F7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 r="1134" b="9427"/>
          <a:stretch/>
        </p:blipFill>
        <p:spPr>
          <a:xfrm>
            <a:off x="0" y="1879486"/>
            <a:ext cx="9144000" cy="40782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BAD11B-37DF-4760-9390-AB1FD31C9550}"/>
              </a:ext>
            </a:extLst>
          </p:cNvPr>
          <p:cNvSpPr/>
          <p:nvPr/>
        </p:nvSpPr>
        <p:spPr>
          <a:xfrm>
            <a:off x="7729979" y="2880529"/>
            <a:ext cx="575035" cy="348791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55AFC1-77F3-4073-9AD0-A3BC7B6CE0F2}"/>
              </a:ext>
            </a:extLst>
          </p:cNvPr>
          <p:cNvSpPr/>
          <p:nvPr/>
        </p:nvSpPr>
        <p:spPr>
          <a:xfrm>
            <a:off x="3540939" y="2590017"/>
            <a:ext cx="870805" cy="266306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0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pic>
        <p:nvPicPr>
          <p:cNvPr id="7" name="그림 6" descr="텍스트, 스크린샷, 실내, 모니터이(가) 표시된 사진&#10;&#10;자동 생성된 설명">
            <a:extLst>
              <a:ext uri="{FF2B5EF4-FFF2-40B4-BE49-F238E27FC236}">
                <a16:creationId xmlns:a16="http://schemas.microsoft.com/office/drawing/2014/main" id="{A84E3B34-46AB-4C54-9315-E7BEECA70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1" t="9309" r="27309"/>
          <a:stretch/>
        </p:blipFill>
        <p:spPr>
          <a:xfrm>
            <a:off x="4336331" y="1807084"/>
            <a:ext cx="4674614" cy="483784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AF2ED6-EB37-4C0F-B6B4-D9F17255A99B}"/>
              </a:ext>
            </a:extLst>
          </p:cNvPr>
          <p:cNvSpPr/>
          <p:nvPr/>
        </p:nvSpPr>
        <p:spPr>
          <a:xfrm>
            <a:off x="444173" y="2081959"/>
            <a:ext cx="3779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원격저장소의 이름 설정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6EF0E8-1355-4E8F-934C-308E5C4C38B2}"/>
              </a:ext>
            </a:extLst>
          </p:cNvPr>
          <p:cNvSpPr/>
          <p:nvPr/>
        </p:nvSpPr>
        <p:spPr>
          <a:xfrm>
            <a:off x="444173" y="2729115"/>
            <a:ext cx="3779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 쓰기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00433E-1915-4DC0-AAE3-053CB0952ED3}"/>
              </a:ext>
            </a:extLst>
          </p:cNvPr>
          <p:cNvSpPr/>
          <p:nvPr/>
        </p:nvSpPr>
        <p:spPr>
          <a:xfrm>
            <a:off x="444173" y="3381091"/>
            <a:ext cx="3779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Public / Private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설정하기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251D42-99C7-4403-A882-39685B6C279D}"/>
              </a:ext>
            </a:extLst>
          </p:cNvPr>
          <p:cNvSpPr/>
          <p:nvPr/>
        </p:nvSpPr>
        <p:spPr>
          <a:xfrm>
            <a:off x="4408205" y="5125827"/>
            <a:ext cx="974500" cy="20031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EEFC8F-6341-443D-BE62-0FC2830FD74B}"/>
              </a:ext>
            </a:extLst>
          </p:cNvPr>
          <p:cNvSpPr/>
          <p:nvPr/>
        </p:nvSpPr>
        <p:spPr>
          <a:xfrm>
            <a:off x="444173" y="4033067"/>
            <a:ext cx="3779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README </a:t>
            </a:r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파일은 생성하지 마세요</a:t>
            </a:r>
            <a:r>
              <a:rPr lang="en-US" altLang="ko-KR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!!!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805E22-D2C2-45F6-B407-17EEDD425807}"/>
              </a:ext>
            </a:extLst>
          </p:cNvPr>
          <p:cNvSpPr/>
          <p:nvPr/>
        </p:nvSpPr>
        <p:spPr>
          <a:xfrm>
            <a:off x="444173" y="4690527"/>
            <a:ext cx="3779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나머지 부분은 궁금할 때 찾아보세요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694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제작 배경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62C3DF-472D-41ED-A339-6817C702B6A3}"/>
              </a:ext>
            </a:extLst>
          </p:cNvPr>
          <p:cNvSpPr txBox="1"/>
          <p:nvPr/>
        </p:nvSpPr>
        <p:spPr>
          <a:xfrm>
            <a:off x="475923" y="4121620"/>
            <a:ext cx="83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우리의 프로젝트와 아이디어를 피셋에서 좋은 발표로만 남기지 말고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꾸준히 이어질 수 있도록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관리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이어질 수 있어야함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7140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피셋사람들은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참 데이터분석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잘한다는 느낌을 정말 많이 받음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8622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주제분석의 내용들이 </a:t>
            </a:r>
            <a:r>
              <a:rPr lang="ko-KR" altLang="en-US" dirty="0" err="1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잘꾸며진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로만 남고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일회성 프로젝트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끝나는 경우들이 많음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51DC5-CABF-4EF1-872F-BF9BC9BD764B}"/>
              </a:ext>
            </a:extLst>
          </p:cNvPr>
          <p:cNvSpPr txBox="1"/>
          <p:nvPr/>
        </p:nvSpPr>
        <p:spPr>
          <a:xfrm>
            <a:off x="475923" y="5206348"/>
            <a:ext cx="83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학기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PSAT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활동을 잘 기록해두자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83577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깃허브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en-US" altLang="ko-KR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53D359FA-6748-4C71-B488-0438E260E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17" r="1856" b="1111"/>
          <a:stretch/>
        </p:blipFill>
        <p:spPr>
          <a:xfrm>
            <a:off x="-1" y="1909749"/>
            <a:ext cx="9143996" cy="407207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251D42-99C7-4403-A882-39685B6C279D}"/>
              </a:ext>
            </a:extLst>
          </p:cNvPr>
          <p:cNvSpPr/>
          <p:nvPr/>
        </p:nvSpPr>
        <p:spPr>
          <a:xfrm>
            <a:off x="2945480" y="3078948"/>
            <a:ext cx="2163848" cy="153183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D6866-0F71-4C2A-B45C-96FD0C61BFD3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Repository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 복사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DA52A-ED59-410D-B747-EE3CCDB5F052}"/>
              </a:ext>
            </a:extLst>
          </p:cNvPr>
          <p:cNvSpPr/>
          <p:nvPr/>
        </p:nvSpPr>
        <p:spPr>
          <a:xfrm>
            <a:off x="7930806" y="3080210"/>
            <a:ext cx="224088" cy="153183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85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75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remote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235D281-6C35-49B7-96A0-14BC3C75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3" r="5061" b="33491"/>
          <a:stretch/>
        </p:blipFill>
        <p:spPr>
          <a:xfrm>
            <a:off x="1203501" y="3585555"/>
            <a:ext cx="6736997" cy="24290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AAB3F8-BD24-49FF-84B4-E53233B6E368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remote add origin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복사한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레포주소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327255-6936-4049-BD0B-39AB0A2A11AB}"/>
              </a:ext>
            </a:extLst>
          </p:cNvPr>
          <p:cNvSpPr/>
          <p:nvPr/>
        </p:nvSpPr>
        <p:spPr>
          <a:xfrm>
            <a:off x="444173" y="2759893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로컬과 원격저장소를 매칭시켜주는 느낌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222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push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AAB3F8-BD24-49FF-84B4-E53233B6E368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push –u origin main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327255-6936-4049-BD0B-39AB0A2A11AB}"/>
              </a:ext>
            </a:extLst>
          </p:cNvPr>
          <p:cNvSpPr/>
          <p:nvPr/>
        </p:nvSpPr>
        <p:spPr>
          <a:xfrm>
            <a:off x="444173" y="2759893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결과를 원격저장소로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4BF672F-CCC3-4CB8-867D-B1CE1E7C20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7" r="4766" b="15272"/>
          <a:stretch/>
        </p:blipFill>
        <p:spPr>
          <a:xfrm>
            <a:off x="1305778" y="3503160"/>
            <a:ext cx="6757906" cy="26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2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push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pic>
        <p:nvPicPr>
          <p:cNvPr id="7" name="그림 6" descr="텍스트, 스크린샷, 실내, 여러개이(가) 표시된 사진&#10;&#10;자동 생성된 설명">
            <a:extLst>
              <a:ext uri="{FF2B5EF4-FFF2-40B4-BE49-F238E27FC236}">
                <a16:creationId xmlns:a16="http://schemas.microsoft.com/office/drawing/2014/main" id="{98FB6BFD-AC9A-4304-A58F-55B65A96F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7"/>
          <a:stretch/>
        </p:blipFill>
        <p:spPr>
          <a:xfrm>
            <a:off x="0" y="2051351"/>
            <a:ext cx="9144000" cy="4051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F9BE31-9B46-44E3-AEE0-34AD84687FB0}"/>
              </a:ext>
            </a:extLst>
          </p:cNvPr>
          <p:cNvSpPr txBox="1"/>
          <p:nvPr/>
        </p:nvSpPr>
        <p:spPr>
          <a:xfrm>
            <a:off x="378140" y="6136797"/>
            <a:ext cx="83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결과가 다음과 같다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4832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연동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CBC37-8502-45C3-A719-44F9AC9D3602}"/>
              </a:ext>
            </a:extLst>
          </p:cNvPr>
          <p:cNvSpPr txBox="1"/>
          <p:nvPr/>
        </p:nvSpPr>
        <p:spPr>
          <a:xfrm>
            <a:off x="359299" y="1238929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pull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C3648E-1278-4CC5-AFB2-F0FFF5AA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b="26394"/>
          <a:stretch/>
        </p:blipFill>
        <p:spPr>
          <a:xfrm>
            <a:off x="7131314" y="1227330"/>
            <a:ext cx="1653387" cy="48485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D35E83-36E6-4580-BAB0-04EEE20EE2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9" r="6161"/>
          <a:stretch/>
        </p:blipFill>
        <p:spPr>
          <a:xfrm>
            <a:off x="1242546" y="3736732"/>
            <a:ext cx="6658908" cy="13014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8AEFEC-965E-45CE-96C7-7864F15C3AE1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pull    :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원격저장소의 업데이트 된 내용을 가져오기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5847D9-D784-42ED-94D6-67A79CB987B6}"/>
              </a:ext>
            </a:extLst>
          </p:cNvPr>
          <p:cNvSpPr/>
          <p:nvPr/>
        </p:nvSpPr>
        <p:spPr>
          <a:xfrm>
            <a:off x="444173" y="2759893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관리되는 원격저장소의 경우 필요한 기능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25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53225"/>
            <a:ext cx="439248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3808" y="1019207"/>
            <a:ext cx="3456384" cy="199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7200" b="1" spc="300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02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22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branch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B29BF2-0DA6-4A2B-B769-B1C425060756}"/>
              </a:ext>
            </a:extLst>
          </p:cNvPr>
          <p:cNvSpPr/>
          <p:nvPr/>
        </p:nvSpPr>
        <p:spPr>
          <a:xfrm>
            <a:off x="444173" y="2081959"/>
            <a:ext cx="675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프로젝트를 여러 가지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(branch)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나누어 관리하기 위해 필요한 개념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D0F8B0-501B-4D68-86BD-64D944744871}"/>
              </a:ext>
            </a:extLst>
          </p:cNvPr>
          <p:cNvSpPr/>
          <p:nvPr/>
        </p:nvSpPr>
        <p:spPr>
          <a:xfrm>
            <a:off x="444173" y="2832656"/>
            <a:ext cx="6757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기본적인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branch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master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였는데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main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변경됨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CCF9EB-0AFF-43AB-A9AE-FA9DD99F26AE}"/>
              </a:ext>
            </a:extLst>
          </p:cNvPr>
          <p:cNvSpPr/>
          <p:nvPr/>
        </p:nvSpPr>
        <p:spPr>
          <a:xfrm>
            <a:off x="444173" y="3798796"/>
            <a:ext cx="7936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제출용 코드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발표용 코드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막써보는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코드 등으로 각각 나눠 커밋하는 경우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B558378-D94C-467A-BE8B-4AA6ABD45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9" r="6161"/>
          <a:stretch/>
        </p:blipFill>
        <p:spPr>
          <a:xfrm>
            <a:off x="1242546" y="4549493"/>
            <a:ext cx="6658908" cy="13014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FC059-2526-4449-A7BB-A09CDFCC856B}"/>
              </a:ext>
            </a:extLst>
          </p:cNvPr>
          <p:cNvSpPr/>
          <p:nvPr/>
        </p:nvSpPr>
        <p:spPr>
          <a:xfrm>
            <a:off x="6992920" y="4698981"/>
            <a:ext cx="531440" cy="16961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64F30D-E684-4A3B-982F-2CD529AB8CFB}"/>
              </a:ext>
            </a:extLst>
          </p:cNvPr>
          <p:cNvSpPr/>
          <p:nvPr/>
        </p:nvSpPr>
        <p:spPr>
          <a:xfrm>
            <a:off x="6992920" y="5346016"/>
            <a:ext cx="531440" cy="169617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README.md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B29BF2-0DA6-4A2B-B769-B1C425060756}"/>
              </a:ext>
            </a:extLst>
          </p:cNvPr>
          <p:cNvSpPr/>
          <p:nvPr/>
        </p:nvSpPr>
        <p:spPr>
          <a:xfrm>
            <a:off x="444173" y="2081959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대한 설명을 담는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markdown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문법의 파일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D0F8B0-501B-4D68-86BD-64D944744871}"/>
              </a:ext>
            </a:extLst>
          </p:cNvPr>
          <p:cNvSpPr/>
          <p:nvPr/>
        </p:nvSpPr>
        <p:spPr>
          <a:xfrm>
            <a:off x="444173" y="2611865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마크다운 문법을 통해 작성하고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에서도 열고 작성할 수 있음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CD2668CD-9DF7-4FF3-97BA-93F868E0F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1" r="41959" b="40670"/>
          <a:stretch/>
        </p:blipFill>
        <p:spPr>
          <a:xfrm>
            <a:off x="1156749" y="3053960"/>
            <a:ext cx="6830501" cy="32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8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README.md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B80E37-76ED-4805-AD97-FB3E4B88A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" t="9309" r="9265" b="9991"/>
          <a:stretch/>
        </p:blipFill>
        <p:spPr>
          <a:xfrm>
            <a:off x="801277" y="1959240"/>
            <a:ext cx="7541445" cy="3958622"/>
          </a:xfrm>
          <a:prstGeom prst="rect">
            <a:avLst/>
          </a:prstGeom>
          <a:ln w="9525">
            <a:solidFill>
              <a:srgbClr val="E6E6E6"/>
            </a:solidFill>
          </a:ln>
        </p:spPr>
      </p:pic>
    </p:spTree>
    <p:extLst>
      <p:ext uri="{BB962C8B-B14F-4D97-AF65-F5344CB8AC3E}">
        <p14:creationId xmlns:p14="http://schemas.microsoft.com/office/powerpoint/2010/main" val="4132689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README.md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4CC8B-C1E2-4588-9A10-D68DBFA08375}"/>
              </a:ext>
            </a:extLst>
          </p:cNvPr>
          <p:cNvSpPr/>
          <p:nvPr/>
        </p:nvSpPr>
        <p:spPr>
          <a:xfrm>
            <a:off x="444173" y="2081959"/>
            <a:ext cx="3797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원격저장소를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README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생성하게 되면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불가능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 descr="텍스트, 스크린샷, 실내, 모니터이(가) 표시된 사진&#10;&#10;자동 생성된 설명">
            <a:extLst>
              <a:ext uri="{FF2B5EF4-FFF2-40B4-BE49-F238E27FC236}">
                <a16:creationId xmlns:a16="http://schemas.microsoft.com/office/drawing/2014/main" id="{29020CBA-360C-425A-9627-DBBF50DD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1" t="9309" r="27309"/>
          <a:stretch/>
        </p:blipFill>
        <p:spPr>
          <a:xfrm>
            <a:off x="4336331" y="1807084"/>
            <a:ext cx="4674614" cy="483784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7916F8-3B11-4DFB-A07F-206575FBA347}"/>
              </a:ext>
            </a:extLst>
          </p:cNvPr>
          <p:cNvSpPr/>
          <p:nvPr/>
        </p:nvSpPr>
        <p:spPr>
          <a:xfrm>
            <a:off x="4408205" y="5125827"/>
            <a:ext cx="974500" cy="20031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0951E9-FAD2-4C6E-9399-6F7BDC651707}"/>
              </a:ext>
            </a:extLst>
          </p:cNvPr>
          <p:cNvSpPr/>
          <p:nvPr/>
        </p:nvSpPr>
        <p:spPr>
          <a:xfrm>
            <a:off x="444173" y="3294321"/>
            <a:ext cx="3797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원격저장소의 정보를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pull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가져오는데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강제병합의 과정이 들어가야하기 때문에 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귀찮아짐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8C18CA-601D-46DF-B4D3-E655AB761B4E}"/>
              </a:ext>
            </a:extLst>
          </p:cNvPr>
          <p:cNvSpPr/>
          <p:nvPr/>
        </p:nvSpPr>
        <p:spPr>
          <a:xfrm>
            <a:off x="444173" y="4506683"/>
            <a:ext cx="379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파일도 직접 만들어서 올리자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3341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제작 배경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62C3DF-472D-41ED-A339-6817C702B6A3}"/>
              </a:ext>
            </a:extLst>
          </p:cNvPr>
          <p:cNvSpPr txBox="1"/>
          <p:nvPr/>
        </p:nvSpPr>
        <p:spPr>
          <a:xfrm>
            <a:off x="475923" y="4121620"/>
            <a:ext cx="83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우리의 프로젝트와 아이디어를 피셋에서 좋은 발표로만 남기지 말고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꾸준히 이어질 수 있도록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관리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이어질 수 있어야함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7140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피셋사람들은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참 데이터분석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잘한다는 느낌을 정말 많이 받음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8622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많은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주제분석의 내용들이 </a:t>
            </a:r>
            <a:r>
              <a:rPr lang="ko-KR" altLang="en-US" dirty="0" err="1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잘꾸며진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로만 남아서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일회성 프로젝트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느낌을 벗어나기 어려웠음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51DC5-CABF-4EF1-872F-BF9BC9BD764B}"/>
              </a:ext>
            </a:extLst>
          </p:cNvPr>
          <p:cNvSpPr txBox="1"/>
          <p:nvPr/>
        </p:nvSpPr>
        <p:spPr>
          <a:xfrm>
            <a:off x="475923" y="5206348"/>
            <a:ext cx="83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방세에서도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재현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중요한 채점 기준으로 삼은 것이기도 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12" name="그림 11" descr="텍스트, 사람, 실내, 테이블이(가) 표시된 사진&#10;&#10;자동 생성된 설명">
            <a:extLst>
              <a:ext uri="{FF2B5EF4-FFF2-40B4-BE49-F238E27FC236}">
                <a16:creationId xmlns:a16="http://schemas.microsoft.com/office/drawing/2014/main" id="{16523C8B-75CC-48EE-B516-7EB12B4A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953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6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README.md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B9AA90-B67C-4AF5-8C37-BCAC8B055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939821"/>
            <a:ext cx="7096125" cy="42767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21AB1B-7667-44CB-8E46-0E4777E53072}"/>
              </a:ext>
            </a:extLst>
          </p:cNvPr>
          <p:cNvSpPr/>
          <p:nvPr/>
        </p:nvSpPr>
        <p:spPr>
          <a:xfrm>
            <a:off x="1023936" y="4890157"/>
            <a:ext cx="6592921" cy="84134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51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README.md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1C024F4-4F25-44F2-8AAC-42FDF09D8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8" r="19836"/>
          <a:stretch/>
        </p:blipFill>
        <p:spPr>
          <a:xfrm>
            <a:off x="3930975" y="2512783"/>
            <a:ext cx="5042229" cy="40567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F319A8-9930-467D-AD9E-90D5682F7CD4}"/>
              </a:ext>
            </a:extLst>
          </p:cNvPr>
          <p:cNvSpPr/>
          <p:nvPr/>
        </p:nvSpPr>
        <p:spPr>
          <a:xfrm>
            <a:off x="444173" y="2081959"/>
            <a:ext cx="6343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pull origin main –allow-unrelated-histories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91107-AA37-4273-9B6A-D6D627AFAB6D}"/>
              </a:ext>
            </a:extLst>
          </p:cNvPr>
          <p:cNvSpPr/>
          <p:nvPr/>
        </p:nvSpPr>
        <p:spPr>
          <a:xfrm>
            <a:off x="444173" y="2729115"/>
            <a:ext cx="3797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commit history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연관성이 없어서 거절되었던 것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083F5E-3D14-4432-83C0-A37C1C94E28A}"/>
              </a:ext>
            </a:extLst>
          </p:cNvPr>
          <p:cNvSpPr/>
          <p:nvPr/>
        </p:nvSpPr>
        <p:spPr>
          <a:xfrm>
            <a:off x="444173" y="3622492"/>
            <a:ext cx="379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강제로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합병시켜주는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것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5245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clone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F319A8-9930-467D-AD9E-90D5682F7CD4}"/>
              </a:ext>
            </a:extLst>
          </p:cNvPr>
          <p:cNvSpPr/>
          <p:nvPr/>
        </p:nvSpPr>
        <p:spPr>
          <a:xfrm>
            <a:off x="444173" y="1891276"/>
            <a:ext cx="6343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컴퓨터로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깃헙상의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프로젝트를 가져오는 것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91107-AA37-4273-9B6A-D6D627AFAB6D}"/>
              </a:ext>
            </a:extLst>
          </p:cNvPr>
          <p:cNvSpPr/>
          <p:nvPr/>
        </p:nvSpPr>
        <p:spPr>
          <a:xfrm>
            <a:off x="444173" y="2420513"/>
            <a:ext cx="379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Tidyverse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dplyr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프로젝트를 확인해보자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0DEC49-72E7-420F-A492-2E980868AD21}"/>
              </a:ext>
            </a:extLst>
          </p:cNvPr>
          <p:cNvGrpSpPr/>
          <p:nvPr/>
        </p:nvGrpSpPr>
        <p:grpSpPr>
          <a:xfrm>
            <a:off x="0" y="2241814"/>
            <a:ext cx="9144000" cy="4492162"/>
            <a:chOff x="0" y="1585543"/>
            <a:chExt cx="9144000" cy="4492162"/>
          </a:xfrm>
        </p:grpSpPr>
        <p:pic>
          <p:nvPicPr>
            <p:cNvPr id="13" name="그림 12" descr="텍스트, 실내, 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F784CE92-C286-4E5A-8680-DFD22A133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" t="16848" r="2062"/>
            <a:stretch/>
          </p:blipFill>
          <p:spPr>
            <a:xfrm>
              <a:off x="0" y="1846119"/>
              <a:ext cx="9144000" cy="42315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A216CA-CDF0-482E-B40E-49D50A31F22B}"/>
                </a:ext>
              </a:extLst>
            </p:cNvPr>
            <p:cNvSpPr/>
            <p:nvPr/>
          </p:nvSpPr>
          <p:spPr>
            <a:xfrm>
              <a:off x="1642356" y="2710678"/>
              <a:ext cx="603811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DC127E-2BCE-4151-958A-50DD03B327C0}"/>
                </a:ext>
              </a:extLst>
            </p:cNvPr>
            <p:cNvSpPr/>
            <p:nvPr/>
          </p:nvSpPr>
          <p:spPr>
            <a:xfrm>
              <a:off x="2321246" y="2710678"/>
              <a:ext cx="453652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A1A31B5-1128-49C7-A605-6BF9AB86736A}"/>
                </a:ext>
              </a:extLst>
            </p:cNvPr>
            <p:cNvSpPr/>
            <p:nvPr/>
          </p:nvSpPr>
          <p:spPr>
            <a:xfrm>
              <a:off x="5593564" y="3087750"/>
              <a:ext cx="730611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5E7A361-3807-4804-930A-2EEF6B987727}"/>
                </a:ext>
              </a:extLst>
            </p:cNvPr>
            <p:cNvSpPr/>
            <p:nvPr/>
          </p:nvSpPr>
          <p:spPr>
            <a:xfrm>
              <a:off x="6579974" y="5361181"/>
              <a:ext cx="803672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3846BC-DB29-46EC-BDE5-28CC9D934F70}"/>
                </a:ext>
              </a:extLst>
            </p:cNvPr>
            <p:cNvSpPr/>
            <p:nvPr/>
          </p:nvSpPr>
          <p:spPr>
            <a:xfrm>
              <a:off x="6642310" y="1929824"/>
              <a:ext cx="884039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99C37-5E51-4FFB-BD98-01249210D886}"/>
                </a:ext>
              </a:extLst>
            </p:cNvPr>
            <p:cNvSpPr/>
            <p:nvPr/>
          </p:nvSpPr>
          <p:spPr>
            <a:xfrm>
              <a:off x="7586667" y="1929824"/>
              <a:ext cx="730611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9220020-38F0-4206-9B57-BE6AB89E88AE}"/>
                </a:ext>
              </a:extLst>
            </p:cNvPr>
            <p:cNvSpPr/>
            <p:nvPr/>
          </p:nvSpPr>
          <p:spPr>
            <a:xfrm>
              <a:off x="8349316" y="1929824"/>
              <a:ext cx="730611" cy="164120"/>
            </a:xfrm>
            <a:prstGeom prst="rect">
              <a:avLst/>
            </a:prstGeom>
            <a:solidFill>
              <a:srgbClr val="0070C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DDF6C0-5716-41C7-BFAF-510C822296EB}"/>
                </a:ext>
              </a:extLst>
            </p:cNvPr>
            <p:cNvSpPr txBox="1"/>
            <p:nvPr/>
          </p:nvSpPr>
          <p:spPr>
            <a:xfrm>
              <a:off x="931515" y="2380487"/>
              <a:ext cx="137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프로젝트를 구성하는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branch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A4E14B-49A4-41FC-845F-741690F76CDA}"/>
                </a:ext>
              </a:extLst>
            </p:cNvPr>
            <p:cNvSpPr txBox="1"/>
            <p:nvPr/>
          </p:nvSpPr>
          <p:spPr>
            <a:xfrm>
              <a:off x="2268851" y="2380487"/>
              <a:ext cx="137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관리자가 </a:t>
              </a:r>
              <a:b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생성한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tag 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3C1BD9-7DA8-453C-BF14-0511BE04F571}"/>
                </a:ext>
              </a:extLst>
            </p:cNvPr>
            <p:cNvSpPr txBox="1"/>
            <p:nvPr/>
          </p:nvSpPr>
          <p:spPr>
            <a:xfrm>
              <a:off x="6396172" y="1693594"/>
              <a:ext cx="13763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</a:t>
              </a:r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팔로워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수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ADE481-9941-43E7-BCC7-10FC0ACAFC51}"/>
                </a:ext>
              </a:extLst>
            </p:cNvPr>
            <p:cNvSpPr txBox="1"/>
            <p:nvPr/>
          </p:nvSpPr>
          <p:spPr>
            <a:xfrm>
              <a:off x="7433039" y="2093944"/>
              <a:ext cx="10378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좋아요 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8DC948-1701-4FDF-85C1-8EA265FBD843}"/>
                </a:ext>
              </a:extLst>
            </p:cNvPr>
            <p:cNvSpPr txBox="1"/>
            <p:nvPr/>
          </p:nvSpPr>
          <p:spPr>
            <a:xfrm>
              <a:off x="8073745" y="1585543"/>
              <a:ext cx="1037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프로젝트를 </a:t>
              </a:r>
              <a:b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fork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해간 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D3D774-708C-445C-8776-DD2C8FB2BE5B}"/>
                </a:ext>
              </a:extLst>
            </p:cNvPr>
            <p:cNvSpPr txBox="1"/>
            <p:nvPr/>
          </p:nvSpPr>
          <p:spPr>
            <a:xfrm>
              <a:off x="5019859" y="2894261"/>
              <a:ext cx="13763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지금까지의 커밋 횟수</a:t>
              </a:r>
              <a:endPara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642099-9A50-4D2D-A8F2-B21C21B95A82}"/>
                </a:ext>
              </a:extLst>
            </p:cNvPr>
            <p:cNvSpPr txBox="1"/>
            <p:nvPr/>
          </p:nvSpPr>
          <p:spPr>
            <a:xfrm>
              <a:off x="6567550" y="4979740"/>
              <a:ext cx="1376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개발에 </a:t>
              </a:r>
              <a:b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참여하는 인원 수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8D43920-33EC-45EC-836D-7EFB5F418F12}"/>
              </a:ext>
            </a:extLst>
          </p:cNvPr>
          <p:cNvSpPr txBox="1"/>
          <p:nvPr/>
        </p:nvSpPr>
        <p:spPr>
          <a:xfrm>
            <a:off x="5702941" y="3126207"/>
            <a:ext cx="3411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Fork : </a:t>
            </a:r>
            <a:r>
              <a: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복사본을 자신의 원격저장소로 가져오는 것</a:t>
            </a:r>
          </a:p>
        </p:txBody>
      </p:sp>
    </p:spTree>
    <p:extLst>
      <p:ext uri="{BB962C8B-B14F-4D97-AF65-F5344CB8AC3E}">
        <p14:creationId xmlns:p14="http://schemas.microsoft.com/office/powerpoint/2010/main" val="1741280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clone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3C730D0F-6E77-4319-B05A-C31B489B8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9" r="30618" b="-794"/>
          <a:stretch/>
        </p:blipFill>
        <p:spPr>
          <a:xfrm>
            <a:off x="1399880" y="2430581"/>
            <a:ext cx="6344239" cy="409522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C1D01-3C85-4198-BC66-069210371680}"/>
              </a:ext>
            </a:extLst>
          </p:cNvPr>
          <p:cNvSpPr/>
          <p:nvPr/>
        </p:nvSpPr>
        <p:spPr>
          <a:xfrm>
            <a:off x="444173" y="2081959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원격저장소 주소 복사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557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clone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C1D01-3C85-4198-BC66-069210371680}"/>
              </a:ext>
            </a:extLst>
          </p:cNvPr>
          <p:cNvSpPr/>
          <p:nvPr/>
        </p:nvSpPr>
        <p:spPr>
          <a:xfrm>
            <a:off x="444173" y="2081959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clone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원격저장소주소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저장할 복사본의 폴더이름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B65A311-BD51-4384-B5AF-6496A5F47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r="7756" b="26874"/>
          <a:stretch/>
        </p:blipFill>
        <p:spPr>
          <a:xfrm>
            <a:off x="1299119" y="3250833"/>
            <a:ext cx="6545762" cy="26234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2CF9D4-AD00-4039-BF49-0C9EEFEF673A}"/>
              </a:ext>
            </a:extLst>
          </p:cNvPr>
          <p:cNvSpPr/>
          <p:nvPr/>
        </p:nvSpPr>
        <p:spPr>
          <a:xfrm>
            <a:off x="444173" y="2734457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dplyr_copy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폴더로 들어가면 잘 복사해온 것을 확인 가능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98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clone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8F696F5-9574-478B-98B4-CA9C5F52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r="7319" b="3078"/>
          <a:stretch/>
        </p:blipFill>
        <p:spPr>
          <a:xfrm>
            <a:off x="334651" y="1940389"/>
            <a:ext cx="8474697" cy="45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0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대문 꾸미기</a:t>
            </a:r>
          </a:p>
        </p:txBody>
      </p:sp>
      <p:pic>
        <p:nvPicPr>
          <p:cNvPr id="11" name="그림 10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487BD18E-1FE6-488B-A8D3-1B793C691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10241" r="4124" b="4982"/>
          <a:stretch/>
        </p:blipFill>
        <p:spPr>
          <a:xfrm>
            <a:off x="0" y="1893466"/>
            <a:ext cx="9144000" cy="45228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42842-06B8-45FE-89F7-0F8C197E3C36}"/>
              </a:ext>
            </a:extLst>
          </p:cNvPr>
          <p:cNvSpPr/>
          <p:nvPr/>
        </p:nvSpPr>
        <p:spPr>
          <a:xfrm>
            <a:off x="2890442" y="2510681"/>
            <a:ext cx="884039" cy="164120"/>
          </a:xfrm>
          <a:prstGeom prst="rect">
            <a:avLst/>
          </a:pr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069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대문 꾸미기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9FB34-E3D4-453D-8AD1-85C460F20836}"/>
              </a:ext>
            </a:extLst>
          </p:cNvPr>
          <p:cNvSpPr/>
          <p:nvPr/>
        </p:nvSpPr>
        <p:spPr>
          <a:xfrm>
            <a:off x="444173" y="2081959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이름과 동일한 이름의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Repository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C593C6-5883-401B-BD0B-E147903A00C6}"/>
              </a:ext>
            </a:extLst>
          </p:cNvPr>
          <p:cNvSpPr/>
          <p:nvPr/>
        </p:nvSpPr>
        <p:spPr>
          <a:xfrm>
            <a:off x="444173" y="2801878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딱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README.md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파일만 있으면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327A65-6F29-4F6D-8BD2-2E58A73AED8E}"/>
              </a:ext>
            </a:extLst>
          </p:cNvPr>
          <p:cNvSpPr/>
          <p:nvPr/>
        </p:nvSpPr>
        <p:spPr>
          <a:xfrm>
            <a:off x="444173" y="3521797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마크다운 문법을 통해 작성하면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09360D-6A41-4CBE-9E06-88D8D7CD6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29"/>
          <a:stretch/>
        </p:blipFill>
        <p:spPr bwMode="auto">
          <a:xfrm>
            <a:off x="13884" y="3860351"/>
            <a:ext cx="9144000" cy="27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4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1306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Tips</a:t>
            </a:r>
            <a:endParaRPr lang="ko-KR" altLang="en-US" sz="24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AF8FE-BFE2-4E36-AF6A-A521522515C2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792C369-F0B7-40E3-B28B-39B1A44C96EA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8BC7F5-04BC-4A2E-B378-4B5636B3A189}"/>
              </a:ext>
            </a:extLst>
          </p:cNvPr>
          <p:cNvSpPr txBox="1"/>
          <p:nvPr/>
        </p:nvSpPr>
        <p:spPr>
          <a:xfrm>
            <a:off x="359299" y="1238929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주제분석 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패키지 예고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9FB34-E3D4-453D-8AD1-85C460F20836}"/>
              </a:ext>
            </a:extLst>
          </p:cNvPr>
          <p:cNvSpPr/>
          <p:nvPr/>
        </p:nvSpPr>
        <p:spPr>
          <a:xfrm>
            <a:off x="444173" y="2081959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이전에는 주제분석 패키지가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주차까지만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있었음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C593C6-5883-401B-BD0B-E147903A00C6}"/>
              </a:ext>
            </a:extLst>
          </p:cNvPr>
          <p:cNvSpPr/>
          <p:nvPr/>
        </p:nvSpPr>
        <p:spPr>
          <a:xfrm>
            <a:off x="444173" y="2801878"/>
            <a:ext cx="675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주차를 하되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Github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관리로 하겠습니다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327A65-6F29-4F6D-8BD2-2E58A73AED8E}"/>
              </a:ext>
            </a:extLst>
          </p:cNvPr>
          <p:cNvSpPr/>
          <p:nvPr/>
        </p:nvSpPr>
        <p:spPr>
          <a:xfrm>
            <a:off x="444173" y="3521797"/>
            <a:ext cx="6757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한학기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활동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패키지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클린업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깃헙에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정리하시고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꾸준히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푸시해두면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추가적으로 할 것이 없도록 하려 합니다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7051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3768" y="2551180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3768" y="3847324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4577" y="2604839"/>
            <a:ext cx="439248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spc="300" dirty="0">
                <a:solidFill>
                  <a:srgbClr val="28517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786418" cy="674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6203" y="2239014"/>
            <a:ext cx="439983" cy="3578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9713" y="2559119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72277" y="3847324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333" y="3617487"/>
            <a:ext cx="333591" cy="306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00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제작 배경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62C3DF-472D-41ED-A339-6817C702B6A3}"/>
              </a:ext>
            </a:extLst>
          </p:cNvPr>
          <p:cNvSpPr txBox="1"/>
          <p:nvPr/>
        </p:nvSpPr>
        <p:spPr>
          <a:xfrm>
            <a:off x="475923" y="4121620"/>
            <a:ext cx="83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우리의 프로젝트와 아이디어를 피셋에서 좋은 발표로만 남기지 말고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꾸준히 이어질 수 있도록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관리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이어질 수 있어야함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7140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피셋사람들은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참 데이터분석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잘한다는 느낌을 정말 많이 받음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8622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많은 클린업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주제분석의 내용들이 </a:t>
            </a:r>
            <a:r>
              <a:rPr lang="ko-KR" altLang="en-US" dirty="0" err="1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잘꾸며진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로만 남아서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일회성 프로젝트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느낌을 벗어나기 어려웠음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51DC5-CABF-4EF1-872F-BF9BC9BD764B}"/>
              </a:ext>
            </a:extLst>
          </p:cNvPr>
          <p:cNvSpPr txBox="1"/>
          <p:nvPr/>
        </p:nvSpPr>
        <p:spPr>
          <a:xfrm>
            <a:off x="475923" y="5206348"/>
            <a:ext cx="83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방세에서도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재현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중요한 채점 기준으로 삼은 것이기도 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12" name="그림 11" descr="텍스트, 사람, 실내, 테이블이(가) 표시된 사진&#10;&#10;자동 생성된 설명">
            <a:extLst>
              <a:ext uri="{FF2B5EF4-FFF2-40B4-BE49-F238E27FC236}">
                <a16:creationId xmlns:a16="http://schemas.microsoft.com/office/drawing/2014/main" id="{16523C8B-75CC-48EE-B516-7EB12B4A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953"/>
            <a:ext cx="9144000" cy="47413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DA2278-E2F4-41B3-859D-8C31037A3CFA}"/>
              </a:ext>
            </a:extLst>
          </p:cNvPr>
          <p:cNvSpPr/>
          <p:nvPr/>
        </p:nvSpPr>
        <p:spPr>
          <a:xfrm>
            <a:off x="1" y="1750953"/>
            <a:ext cx="6165130" cy="474133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7F04C2-11B0-431D-B532-B7B1B637A3C4}"/>
              </a:ext>
            </a:extLst>
          </p:cNvPr>
          <p:cNvSpPr/>
          <p:nvPr/>
        </p:nvSpPr>
        <p:spPr>
          <a:xfrm>
            <a:off x="596573" y="2234359"/>
            <a:ext cx="4936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분석가가 가져야할 가장 중요한 역량을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스토리텔링으로 삼으면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그럴듯하게 잘 꾸며진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남고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일회성 프로젝트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사라진다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B9155A-A077-4110-AB49-2F69B3C841D7}"/>
              </a:ext>
            </a:extLst>
          </p:cNvPr>
          <p:cNvSpPr/>
          <p:nvPr/>
        </p:nvSpPr>
        <p:spPr>
          <a:xfrm>
            <a:off x="596572" y="3400888"/>
            <a:ext cx="4936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결과가 실전에서 유의미하게 사용될 수 있으려면 최종산출물은 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되어야 하고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위해서는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소스코드가 재현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될 수 있어야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FD506-482D-4150-B5C7-B18CA28E56E3}"/>
              </a:ext>
            </a:extLst>
          </p:cNvPr>
          <p:cNvSpPr txBox="1"/>
          <p:nvPr/>
        </p:nvSpPr>
        <p:spPr>
          <a:xfrm>
            <a:off x="1866508" y="5297862"/>
            <a:ext cx="4072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NCSoft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분석모델링팀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이은조박사님</a:t>
            </a:r>
          </a:p>
        </p:txBody>
      </p:sp>
    </p:spTree>
    <p:extLst>
      <p:ext uri="{BB962C8B-B14F-4D97-AF65-F5344CB8AC3E}">
        <p14:creationId xmlns:p14="http://schemas.microsoft.com/office/powerpoint/2010/main" val="126402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82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평소 노트북이 잘 고장나는 권남택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노트북 포맷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서비스센터 방문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ㄹㅇ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회쯤 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개월부터 문제 발생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…)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8622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 새로 산 노트북은 그래도 좀 잘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작동하는거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같긴한데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노트북은 종종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Wifi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연결이 안되는 경우가 발생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5F2DEE99-92BE-4595-9F8D-97B449A17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0" b="99896" l="8194" r="94583">
                        <a14:foregroundMark x1="84167" y1="67222" x2="88056" y2="80957"/>
                        <a14:foregroundMark x1="88056" y1="80957" x2="83194" y2="99480"/>
                        <a14:foregroundMark x1="88472" y1="75858" x2="94069" y2="93119"/>
                        <a14:foregroundMark x1="94701" y1="99471" x2="94722" y2="99896"/>
                        <a14:foregroundMark x1="89583" y1="91571" x2="91944" y2="99480"/>
                        <a14:foregroundMark x1="91944" y1="99480" x2="91250" y2="93236"/>
                        <a14:foregroundMark x1="38750" y1="61186" x2="31768" y2="67980"/>
                        <a14:foregroundMark x1="12295" y1="85720" x2="6389" y2="88345"/>
                        <a14:foregroundMark x1="13194" y1="85321" x2="12394" y2="85676"/>
                        <a14:foregroundMark x1="6389" y1="88345" x2="8194" y2="95838"/>
                        <a14:foregroundMark x1="8194" y1="95838" x2="17222" y2="98647"/>
                        <a14:foregroundMark x1="17222" y1="98647" x2="17778" y2="98647"/>
                        <a14:foregroundMark x1="86111" y1="89490" x2="90139" y2="87513"/>
                        <a14:foregroundMark x1="87639" y1="86889" x2="83750" y2="93444"/>
                        <a14:foregroundMark x1="83750" y1="93444" x2="90139" y2="89386"/>
                        <a14:foregroundMark x1="91111" y1="89178" x2="86944" y2="93652"/>
                        <a14:foregroundMark x1="90556" y1="89178" x2="89583" y2="89906"/>
                        <a14:foregroundMark x1="27780" y1="73479" x2="27917" y2="74194"/>
                        <a14:foregroundMark x1="26469" y1="74826" x2="26111" y2="75650"/>
                        <a14:foregroundMark x1="25674" y1="74572" x2="25556" y2="76171"/>
                        <a14:backgroundMark x1="23430" y1="76082" x2="20833" y2="80229"/>
                        <a14:backgroundMark x1="33611" y1="59834" x2="29883" y2="65784"/>
                        <a14:backgroundMark x1="20833" y1="80229" x2="11528" y2="83975"/>
                        <a14:backgroundMark x1="11528" y1="83975" x2="10417" y2="76275"/>
                        <a14:backgroundMark x1="10417" y1="76275" x2="10417" y2="76275"/>
                        <a14:backgroundMark x1="15833" y1="70656" x2="16389" y2="69927"/>
                        <a14:backgroundMark x1="88194" y1="62851" x2="98611" y2="79188"/>
                        <a14:backgroundMark x1="98611" y1="79188" x2="99028" y2="80645"/>
                        <a14:backgroundMark x1="97083" y1="95525" x2="96111" y2="98647"/>
                        <a14:backgroundMark x1="95556" y1="93028" x2="96250" y2="99376"/>
                        <a14:backgroundMark x1="87778" y1="65973" x2="96250" y2="76587"/>
                        <a14:backgroundMark x1="30000" y1="65036" x2="21806" y2="74818"/>
                        <a14:backgroundMark x1="29028" y1="66077" x2="24167" y2="74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86" y="2738043"/>
            <a:ext cx="2557449" cy="34134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67472-D9C7-4169-8A20-E3A8D34A4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036"/>
            <a:ext cx="3683365" cy="2762524"/>
          </a:xfrm>
          <a:prstGeom prst="rect">
            <a:avLst/>
          </a:prstGeom>
        </p:spPr>
      </p:pic>
      <p:pic>
        <p:nvPicPr>
          <p:cNvPr id="9" name="그림 8" descr="텍스트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FD1B137C-BDDA-4025-AEA6-5C3040FD8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65" y="2883555"/>
            <a:ext cx="2807620" cy="37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8200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평소 노트북이 잘 고장나는 권남택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노트북 포맷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서비스센터 방문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ㄹㅇ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회쯤 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개월부터 문제 발생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…)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8622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이번에 새로 산 노트북은 그래도 좀 잘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작동하는거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같긴한데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노트북은 종종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Wifi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연결이 안되는 경우가 발생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하늘, 사람, 실외이(가) 표시된 사진&#10;&#10;자동 생성된 설명">
            <a:extLst>
              <a:ext uri="{FF2B5EF4-FFF2-40B4-BE49-F238E27FC236}">
                <a16:creationId xmlns:a16="http://schemas.microsoft.com/office/drawing/2014/main" id="{5F2DEE99-92BE-4595-9F8D-97B449A17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0" b="99896" l="8194" r="94583">
                        <a14:foregroundMark x1="84167" y1="67222" x2="88056" y2="80957"/>
                        <a14:foregroundMark x1="88056" y1="80957" x2="83194" y2="99480"/>
                        <a14:foregroundMark x1="88472" y1="75858" x2="94069" y2="93119"/>
                        <a14:foregroundMark x1="94701" y1="99471" x2="94722" y2="99896"/>
                        <a14:foregroundMark x1="89583" y1="91571" x2="91944" y2="99480"/>
                        <a14:foregroundMark x1="91944" y1="99480" x2="91250" y2="93236"/>
                        <a14:foregroundMark x1="38750" y1="61186" x2="31768" y2="67980"/>
                        <a14:foregroundMark x1="12295" y1="85720" x2="6389" y2="88345"/>
                        <a14:foregroundMark x1="13194" y1="85321" x2="12394" y2="85676"/>
                        <a14:foregroundMark x1="6389" y1="88345" x2="8194" y2="95838"/>
                        <a14:foregroundMark x1="8194" y1="95838" x2="17222" y2="98647"/>
                        <a14:foregroundMark x1="17222" y1="98647" x2="17778" y2="98647"/>
                        <a14:foregroundMark x1="86111" y1="89490" x2="90139" y2="87513"/>
                        <a14:foregroundMark x1="87639" y1="86889" x2="83750" y2="93444"/>
                        <a14:foregroundMark x1="83750" y1="93444" x2="90139" y2="89386"/>
                        <a14:foregroundMark x1="91111" y1="89178" x2="86944" y2="93652"/>
                        <a14:foregroundMark x1="90556" y1="89178" x2="89583" y2="89906"/>
                        <a14:foregroundMark x1="27780" y1="73479" x2="27917" y2="74194"/>
                        <a14:foregroundMark x1="26469" y1="74826" x2="26111" y2="75650"/>
                        <a14:foregroundMark x1="25674" y1="74572" x2="25556" y2="76171"/>
                        <a14:backgroundMark x1="23430" y1="76082" x2="20833" y2="80229"/>
                        <a14:backgroundMark x1="33611" y1="59834" x2="29883" y2="65784"/>
                        <a14:backgroundMark x1="20833" y1="80229" x2="11528" y2="83975"/>
                        <a14:backgroundMark x1="11528" y1="83975" x2="10417" y2="76275"/>
                        <a14:backgroundMark x1="10417" y1="76275" x2="10417" y2="76275"/>
                        <a14:backgroundMark x1="15833" y1="70656" x2="16389" y2="69927"/>
                        <a14:backgroundMark x1="88194" y1="62851" x2="98611" y2="79188"/>
                        <a14:backgroundMark x1="98611" y1="79188" x2="99028" y2="80645"/>
                        <a14:backgroundMark x1="97083" y1="95525" x2="96111" y2="98647"/>
                        <a14:backgroundMark x1="95556" y1="93028" x2="96250" y2="99376"/>
                        <a14:backgroundMark x1="87778" y1="65973" x2="96250" y2="76587"/>
                        <a14:backgroundMark x1="30000" y1="65036" x2="21806" y2="74818"/>
                        <a14:backgroundMark x1="29028" y1="66077" x2="24167" y2="74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86" y="2738043"/>
            <a:ext cx="2557449" cy="34134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4656D-2DF4-4D96-AD6A-06DE44993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4" t="5221" r="64845" b="70345"/>
          <a:stretch/>
        </p:blipFill>
        <p:spPr>
          <a:xfrm>
            <a:off x="807125" y="3947338"/>
            <a:ext cx="4655472" cy="21550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6BE4C1-FE77-426B-A887-1A8098D235A0}"/>
              </a:ext>
            </a:extLst>
          </p:cNvPr>
          <p:cNvSpPr/>
          <p:nvPr/>
        </p:nvSpPr>
        <p:spPr>
          <a:xfrm>
            <a:off x="1376313" y="5712643"/>
            <a:ext cx="1951349" cy="160256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36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4556" y="2016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r>
              <a:rPr lang="en-US" altLang="ko-KR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관리의 필요성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8517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78A77-C1E6-4DB8-B1FB-459253881943}"/>
              </a:ext>
            </a:extLst>
          </p:cNvPr>
          <p:cNvSpPr txBox="1"/>
          <p:nvPr/>
        </p:nvSpPr>
        <p:spPr>
          <a:xfrm>
            <a:off x="873113" y="124024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3600" b="1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3A3CB-2B93-448D-BA0F-1C218342C1E7}"/>
              </a:ext>
            </a:extLst>
          </p:cNvPr>
          <p:cNvSpPr txBox="1"/>
          <p:nvPr/>
        </p:nvSpPr>
        <p:spPr>
          <a:xfrm>
            <a:off x="359299" y="123892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A333F1-D6B2-46B2-B580-75C34C56CFDC}"/>
              </a:ext>
            </a:extLst>
          </p:cNvPr>
          <p:cNvCxnSpPr>
            <a:cxnSpLocks/>
          </p:cNvCxnSpPr>
          <p:nvPr/>
        </p:nvCxnSpPr>
        <p:spPr>
          <a:xfrm>
            <a:off x="475923" y="1773356"/>
            <a:ext cx="21872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0EB98-D7F6-4DD7-9EBB-28FE606DD5CF}"/>
              </a:ext>
            </a:extLst>
          </p:cNvPr>
          <p:cNvSpPr/>
          <p:nvPr/>
        </p:nvSpPr>
        <p:spPr>
          <a:xfrm>
            <a:off x="444173" y="2081959"/>
            <a:ext cx="8200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졸업 준비를 앞둔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권남택은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데이터분석에 자신감을 갖고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지원하려 한다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8232EC-1429-4801-A4B4-B06AA9080469}"/>
              </a:ext>
            </a:extLst>
          </p:cNvPr>
          <p:cNvSpPr/>
          <p:nvPr/>
        </p:nvSpPr>
        <p:spPr>
          <a:xfrm>
            <a:off x="446748" y="3036892"/>
            <a:ext cx="4606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피셋도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통계학과 나와서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잘쓰고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그럭저럭 할 줄 아니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일단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서류는 통과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하겠지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8" name="그림 7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D7B855E2-8F45-46F4-A547-315789798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22" y="2845567"/>
            <a:ext cx="2905878" cy="38767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B72C55-AB2F-416D-9FAD-6893C2BF95D6}"/>
              </a:ext>
            </a:extLst>
          </p:cNvPr>
          <p:cNvSpPr/>
          <p:nvPr/>
        </p:nvSpPr>
        <p:spPr>
          <a:xfrm>
            <a:off x="446748" y="4783958"/>
            <a:ext cx="4606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취업사진까지 찍고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자소서도 쓰고 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열심히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돈벌어보자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00250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2277</Words>
  <Application>Microsoft Office PowerPoint</Application>
  <PresentationFormat>화면 슬라이드 쇼(4:3)</PresentationFormat>
  <Paragraphs>416</Paragraphs>
  <Slides>59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나눔스퀘어_ac</vt:lpstr>
      <vt:lpstr>나눔스퀘어_ac Bold</vt:lpstr>
      <vt:lpstr>나눔스퀘어_ac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jrm31</dc:creator>
  <cp:lastModifiedBy>draduck@o365.skku.edu</cp:lastModifiedBy>
  <cp:revision>267</cp:revision>
  <dcterms:created xsi:type="dcterms:W3CDTF">2019-10-01T16:23:04Z</dcterms:created>
  <dcterms:modified xsi:type="dcterms:W3CDTF">2021-03-08T10:18:22Z</dcterms:modified>
</cp:coreProperties>
</file>